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EF090-5004-436E-B0FC-8220D0E5E001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61768-1C4F-4236-AF9B-4338E5E6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18D95-DD07-4CD9-8CC3-CDE40388CC22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246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8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CDC371-AE20-4A45-8837-267C9B4C55DB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307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127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C3AABC-7E43-43DF-990A-2493E6D092C2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713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4165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15AD5E-11CC-4378-ACF8-B5DCE183DCA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328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20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73AB55-49D8-4996-9F42-8690213DACCA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348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794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DE1BC-98B1-431C-A9EB-1002481638C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734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9641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882733-FBA5-4C1E-A8B7-E19EF09DB9A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754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099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33022D-65E7-4496-AC9F-366B628EF199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041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198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8D3320-3FE8-440D-A7DA-60CFBE955B57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082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69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82DC42-B1D3-4D23-B025-1567F3C7F005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103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824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EDE6-831D-446D-8AF7-53DE5B01B97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123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51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ECE4B4-B4C3-44F1-B7CF-38CB1A15D314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632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45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EF23E6-C22C-477C-AAC3-393BC55267AF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652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837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6CF653-8B77-4EE4-97C5-4EB2DA0E862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5672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3212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C026B8-B15F-4483-84FE-32BE37B0D829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693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71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0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2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6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1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09D6833A-4C39-4FB4-8E5D-204A57D41C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70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83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9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4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7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6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0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C4641-2D9E-4E8A-9CFF-8E4FBB91C0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7914B-D584-465A-AFA2-2037AB4E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5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9.w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1.m4a"/><Relationship Id="rId7" Type="http://schemas.openxmlformats.org/officeDocument/2006/relationships/image" Target="../media/image11.emf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2.wmf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audio" Target="../media/media14.m4a"/><Relationship Id="rId7" Type="http://schemas.openxmlformats.org/officeDocument/2006/relationships/image" Target="../media/image15.emf"/><Relationship Id="rId2" Type="http://schemas.microsoft.com/office/2007/relationships/media" Target="../media/media14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audio" Target="../media/media15.m4a"/><Relationship Id="rId7" Type="http://schemas.openxmlformats.org/officeDocument/2006/relationships/image" Target="../media/image18.emf"/><Relationship Id="rId2" Type="http://schemas.microsoft.com/office/2007/relationships/media" Target="../media/media15.m4a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5B25E9-AD66-49BE-AA13-F2E1F5DF45AC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23618" name="Text Box 2"/>
          <p:cNvSpPr txBox="1">
            <a:spLocks noChangeArrowheads="1"/>
          </p:cNvSpPr>
          <p:nvPr/>
        </p:nvSpPr>
        <p:spPr bwMode="auto">
          <a:xfrm>
            <a:off x="3238501" y="6604001"/>
            <a:ext cx="5656263" cy="25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833" tIns="51417" rIns="102833" bIns="51417">
            <a:spAutoFit/>
          </a:bodyPr>
          <a:lstStyle>
            <a:lvl1pPr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1435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2870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305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>
                <a:latin typeface="Arial" panose="020B0604020202020204" pitchFamily="34" charset="0"/>
              </a:rPr>
              <a:t>Copyright </a:t>
            </a:r>
            <a:r>
              <a:rPr lang="en-US" altLang="en-US" sz="1000">
                <a:latin typeface="Arial" panose="020B0604020202020204" pitchFamily="34" charset="0"/>
                <a:cs typeface="Times New Roman" panose="02020603050405020304" pitchFamily="18" charset="0"/>
              </a:rPr>
              <a:t>© </a:t>
            </a:r>
            <a:r>
              <a:rPr lang="en-US" altLang="en-US" sz="1000">
                <a:latin typeface="Arial" panose="020B0604020202020204" pitchFamily="34" charset="0"/>
              </a:rPr>
              <a:t>The McGraw-Hill Companies, Inc. Permission required for reproduction or display.</a:t>
            </a:r>
          </a:p>
        </p:txBody>
      </p:sp>
      <p:pic>
        <p:nvPicPr>
          <p:cNvPr id="623619" name="Picture 3" descr="branding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3620" name="Text Box 4"/>
          <p:cNvSpPr txBox="1">
            <a:spLocks noChangeArrowheads="1"/>
          </p:cNvSpPr>
          <p:nvPr/>
        </p:nvSpPr>
        <p:spPr bwMode="auto">
          <a:xfrm>
            <a:off x="1711326" y="914401"/>
            <a:ext cx="41560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800">
                <a:latin typeface="Times" panose="02020603050405020304" pitchFamily="18" charset="0"/>
              </a:rPr>
              <a:t>Chapter 20</a:t>
            </a:r>
          </a:p>
        </p:txBody>
      </p:sp>
      <p:pic>
        <p:nvPicPr>
          <p:cNvPr id="623621" name="Picture 5" descr="Forouzan4e10lbj_nm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066800"/>
            <a:ext cx="40767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3622" name="Text Box 6"/>
          <p:cNvSpPr txBox="1">
            <a:spLocks noChangeArrowheads="1"/>
          </p:cNvSpPr>
          <p:nvPr/>
        </p:nvSpPr>
        <p:spPr bwMode="auto">
          <a:xfrm>
            <a:off x="1787526" y="2209801"/>
            <a:ext cx="41560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800" dirty="0">
                <a:solidFill>
                  <a:schemeClr val="folHlink"/>
                </a:solidFill>
                <a:latin typeface="Times" panose="02020603050405020304" pitchFamily="18" charset="0"/>
              </a:rPr>
              <a:t>Remote Login:</a:t>
            </a:r>
            <a:br>
              <a:rPr lang="en-US" altLang="en-US" sz="4800" dirty="0">
                <a:solidFill>
                  <a:schemeClr val="folHlink"/>
                </a:solidFill>
                <a:latin typeface="Times" panose="02020603050405020304" pitchFamily="18" charset="0"/>
              </a:rPr>
            </a:br>
            <a:r>
              <a:rPr lang="en-US" altLang="en-US" sz="4800" dirty="0" smtClean="0">
                <a:solidFill>
                  <a:schemeClr val="folHlink"/>
                </a:solidFill>
                <a:latin typeface="Times" panose="02020603050405020304" pitchFamily="18" charset="0"/>
              </a:rPr>
              <a:t>TELNET</a:t>
            </a:r>
            <a:endParaRPr lang="en-US" altLang="en-US" sz="4800" dirty="0">
              <a:solidFill>
                <a:schemeClr val="folHlink"/>
              </a:solidFill>
              <a:latin typeface="Times" panose="02020603050405020304" pitchFamily="18" charset="0"/>
            </a:endParaRPr>
          </a:p>
          <a:p>
            <a:pPr algn="ctr" eaLnBrk="1" hangingPunct="1"/>
            <a:endParaRPr lang="en-US" altLang="en-US" sz="4800" dirty="0">
              <a:solidFill>
                <a:schemeClr val="folHlink"/>
              </a:solidFill>
              <a:latin typeface="Times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5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79"/>
    </mc:Choice>
    <mc:Fallback>
      <p:transition spd="slow" advTm="34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8AC33B-E6BB-4E1B-A0FB-D8F83F8719AE}" type="slidenum">
              <a:rPr lang="en-US" altLang="en-US"/>
              <a:pPr/>
              <a:t>10</a:t>
            </a:fld>
            <a:endParaRPr lang="en-US" altLang="en-US"/>
          </a:p>
        </p:txBody>
      </p:sp>
      <p:grpSp>
        <p:nvGrpSpPr>
          <p:cNvPr id="629762" name="Group 2"/>
          <p:cNvGrpSpPr>
            <a:grpSpLocks/>
          </p:cNvGrpSpPr>
          <p:nvPr/>
        </p:nvGrpSpPr>
        <p:grpSpPr bwMode="auto">
          <a:xfrm>
            <a:off x="1752600" y="228600"/>
            <a:ext cx="8458200" cy="5791200"/>
            <a:chOff x="144" y="144"/>
            <a:chExt cx="5328" cy="3648"/>
          </a:xfrm>
        </p:grpSpPr>
        <p:grpSp>
          <p:nvGrpSpPr>
            <p:cNvPr id="629763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629764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9765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9766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9767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629768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9769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9770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9771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629772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629773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9774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977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9776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629777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62977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977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9780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9781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629782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9783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978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62978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4" y="1050926"/>
            <a:ext cx="6535737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34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07"/>
    </mc:Choice>
    <mc:Fallback>
      <p:transition spd="slow" advTm="39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641394-368B-41F6-804D-DC764D5F5209}" type="slidenum">
              <a:rPr lang="en-US" altLang="en-US"/>
              <a:pPr/>
              <a:t>11</a:t>
            </a:fld>
            <a:endParaRPr lang="en-US" altLang="en-US"/>
          </a:p>
        </p:txBody>
      </p:sp>
      <p:pic>
        <p:nvPicPr>
          <p:cNvPr id="57038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8" y="2278064"/>
            <a:ext cx="7002462" cy="198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0370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20.5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An example of embedding</a:t>
            </a:r>
          </a:p>
        </p:txBody>
      </p:sp>
      <p:sp>
        <p:nvSpPr>
          <p:cNvPr id="570371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2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3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4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5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6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0377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7038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352801"/>
            <a:ext cx="5803900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120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64"/>
    </mc:Choice>
    <mc:Fallback>
      <p:transition spd="slow" advTm="109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57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593763-517D-4CFE-9F3D-D71CA8D0E3D2}" type="slidenum">
              <a:rPr lang="en-US" altLang="en-US"/>
              <a:pPr/>
              <a:t>12</a:t>
            </a:fld>
            <a:endParaRPr lang="en-US" altLang="en-US"/>
          </a:p>
        </p:txBody>
      </p:sp>
      <p:grpSp>
        <p:nvGrpSpPr>
          <p:cNvPr id="631810" name="Group 2"/>
          <p:cNvGrpSpPr>
            <a:grpSpLocks/>
          </p:cNvGrpSpPr>
          <p:nvPr/>
        </p:nvGrpSpPr>
        <p:grpSpPr bwMode="auto">
          <a:xfrm>
            <a:off x="1752600" y="228600"/>
            <a:ext cx="8458200" cy="5791200"/>
            <a:chOff x="144" y="144"/>
            <a:chExt cx="5328" cy="3648"/>
          </a:xfrm>
        </p:grpSpPr>
        <p:grpSp>
          <p:nvGrpSpPr>
            <p:cNvPr id="631811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631812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1813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1814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1815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631816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1817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1818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1819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631820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631821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1822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182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1824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631825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63182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182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1828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1829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631830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1831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1832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631834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1" y="2057401"/>
            <a:ext cx="7523163" cy="288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43"/>
    </mc:Choice>
    <mc:Fallback>
      <p:transition spd="slow" advTm="81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82A584-0E13-44F9-9B5A-3ECF2B91786E}" type="slidenum">
              <a:rPr lang="en-US" altLang="en-US"/>
              <a:pPr/>
              <a:t>13</a:t>
            </a:fld>
            <a:endParaRPr lang="en-US" altLang="en-US"/>
          </a:p>
        </p:txBody>
      </p:sp>
      <p:grpSp>
        <p:nvGrpSpPr>
          <p:cNvPr id="633858" name="Group 2"/>
          <p:cNvGrpSpPr>
            <a:grpSpLocks/>
          </p:cNvGrpSpPr>
          <p:nvPr/>
        </p:nvGrpSpPr>
        <p:grpSpPr bwMode="auto">
          <a:xfrm>
            <a:off x="1752600" y="228600"/>
            <a:ext cx="8458200" cy="5791200"/>
            <a:chOff x="144" y="144"/>
            <a:chExt cx="5328" cy="3648"/>
          </a:xfrm>
        </p:grpSpPr>
        <p:grpSp>
          <p:nvGrpSpPr>
            <p:cNvPr id="633859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633860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3861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3862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3863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633864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3865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3866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3867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633868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633869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3870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387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3872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633873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63387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387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3876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3877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63387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3879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3880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633882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2533650"/>
            <a:ext cx="78613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13"/>
    </mc:Choice>
    <mc:Fallback>
      <p:transition spd="slow" advTm="39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4E678C-2655-439A-9036-B30E1FDD8640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72418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20.6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Offer to enable an option</a:t>
            </a:r>
          </a:p>
        </p:txBody>
      </p:sp>
      <p:sp>
        <p:nvSpPr>
          <p:cNvPr id="572419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1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2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3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4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2425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7242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4" y="3013076"/>
            <a:ext cx="7075487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243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6" y="2819401"/>
            <a:ext cx="489902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2432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3794126"/>
            <a:ext cx="49085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225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50"/>
    </mc:Choice>
    <mc:Fallback>
      <p:transition spd="slow" advTm="55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7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57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0B7E15-FFDA-47DE-83A4-649595CABCC1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74466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20.7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Request to enable an option</a:t>
            </a:r>
          </a:p>
        </p:txBody>
      </p:sp>
      <p:sp>
        <p:nvSpPr>
          <p:cNvPr id="574467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69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70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71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72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74473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7447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2897188"/>
            <a:ext cx="7085012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447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2690814"/>
            <a:ext cx="490855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447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673476"/>
            <a:ext cx="49085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03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77"/>
    </mc:Choice>
    <mc:Fallback>
      <p:transition spd="slow" advTm="50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74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574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983A249-3EA4-432E-802A-5B8724B952F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0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b="1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OBJECTIVES:</a:t>
            </a:r>
          </a:p>
        </p:txBody>
      </p:sp>
      <p:sp>
        <p:nvSpPr>
          <p:cNvPr id="603139" name="Rectangle 3"/>
          <p:cNvSpPr>
            <a:spLocks noChangeArrowheads="1"/>
          </p:cNvSpPr>
          <p:nvPr/>
        </p:nvSpPr>
        <p:spPr bwMode="auto">
          <a:xfrm>
            <a:off x="1524000" y="83820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</a:rPr>
              <a:t>To introduce the TELNET protocol and show how it implements local and remote login.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</a:rPr>
              <a:t>To discuss options and sub-options used in TELNET and how they are negotiated.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</a:rPr>
              <a:t>To define out-of-band signaling in TELNET.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</a:rPr>
              <a:t>To define different modes of operations in TELNET.</a:t>
            </a:r>
          </a:p>
          <a:p>
            <a:pPr marL="0" indent="0" eaLnBrk="1" hangingPunct="1">
              <a:spcBef>
                <a:spcPct val="25000"/>
              </a:spcBef>
              <a:spcAft>
                <a:spcPct val="25000"/>
              </a:spcAft>
              <a:buSz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6439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85"/>
    </mc:Choice>
    <mc:Fallback>
      <p:transition spd="slow" advTm="41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8783E-58ED-4920-B81B-A189B17598A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07234" name="Rectangle 2"/>
          <p:cNvSpPr>
            <a:spLocks noChangeArrowheads="1"/>
          </p:cNvSpPr>
          <p:nvPr/>
        </p:nvSpPr>
        <p:spPr bwMode="auto">
          <a:xfrm>
            <a:off x="152400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07235" name="Text Box 3"/>
          <p:cNvSpPr txBox="1">
            <a:spLocks noChangeArrowheads="1"/>
          </p:cNvSpPr>
          <p:nvPr/>
        </p:nvSpPr>
        <p:spPr bwMode="auto">
          <a:xfrm>
            <a:off x="1752601" y="355601"/>
            <a:ext cx="31146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20-1  TELNET</a:t>
            </a:r>
          </a:p>
        </p:txBody>
      </p:sp>
      <p:sp>
        <p:nvSpPr>
          <p:cNvPr id="607236" name="Text Box 4"/>
          <p:cNvSpPr txBox="1">
            <a:spLocks noChangeArrowheads="1"/>
          </p:cNvSpPr>
          <p:nvPr/>
        </p:nvSpPr>
        <p:spPr bwMode="auto">
          <a:xfrm>
            <a:off x="9753600" y="6400801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7237" name="Rectangle 5"/>
          <p:cNvSpPr>
            <a:spLocks noChangeArrowheads="1"/>
          </p:cNvSpPr>
          <p:nvPr/>
        </p:nvSpPr>
        <p:spPr bwMode="auto">
          <a:xfrm>
            <a:off x="1905000" y="1524000"/>
            <a:ext cx="85344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800">
                <a:latin typeface="Arial Unicode MS" pitchFamily="34" charset="-128"/>
              </a:rPr>
              <a:t>TELNET is an abbreviation for TErminaL NETwork. It is the standard TCP/IP protocol for virtual terminal service as proposed by ISO. TELNET enables the establishment of a connection to a remote system in such a way that the local terminal appears to be a terminal at the remote system.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3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68"/>
    </mc:Choice>
    <mc:Fallback>
      <p:transition spd="slow" advTm="74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06969D-1FED-4A82-9BAF-09D83C767B3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09282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609283" name="Text Box 3"/>
          <p:cNvSpPr txBox="1">
            <a:spLocks noChangeArrowheads="1"/>
          </p:cNvSpPr>
          <p:nvPr/>
        </p:nvSpPr>
        <p:spPr bwMode="auto">
          <a:xfrm>
            <a:off x="9753600" y="6400801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9284" name="Rectangle 4"/>
          <p:cNvSpPr>
            <a:spLocks noChangeArrowheads="1"/>
          </p:cNvSpPr>
          <p:nvPr/>
        </p:nvSpPr>
        <p:spPr bwMode="auto">
          <a:xfrm>
            <a:off x="1828800" y="838201"/>
            <a:ext cx="8382000" cy="478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Concepts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Time-Sharing Environment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Network Virtual Terminal (NVT)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Embedding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Options and  </a:t>
            </a:r>
            <a:r>
              <a:rPr lang="en-US" altLang="en-US" sz="28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Suboption</a:t>
            </a: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Negotiation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Controlling the Server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Out-of-Band Signaling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Escape Character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Modes of Operation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17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97"/>
    </mc:Choice>
    <mc:Fallback>
      <p:transition spd="slow" advTm="13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09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092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BF5B71-2381-431C-ABC3-C94CCE9CAD30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11330" name="Rectangle 2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1" name="Rectangle 3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4" name="Rectangle 6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5" name="Rectangle 7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6" name="Rectangle 8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11337" name="Line 9"/>
          <p:cNvSpPr>
            <a:spLocks noChangeShapeType="1"/>
          </p:cNvSpPr>
          <p:nvPr/>
        </p:nvSpPr>
        <p:spPr bwMode="auto">
          <a:xfrm>
            <a:off x="2133600" y="323215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1338" name="Line 10"/>
          <p:cNvSpPr>
            <a:spLocks noChangeShapeType="1"/>
          </p:cNvSpPr>
          <p:nvPr/>
        </p:nvSpPr>
        <p:spPr bwMode="auto">
          <a:xfrm>
            <a:off x="2133600" y="449580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1339" name="Rectangle 11"/>
          <p:cNvSpPr>
            <a:spLocks noChangeArrowheads="1"/>
          </p:cNvSpPr>
          <p:nvPr/>
        </p:nvSpPr>
        <p:spPr bwMode="auto">
          <a:xfrm>
            <a:off x="2171700" y="3324225"/>
            <a:ext cx="8077200" cy="1066800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TELNET is a general-purpose </a:t>
            </a:r>
            <a:b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client-server application program.</a:t>
            </a:r>
          </a:p>
        </p:txBody>
      </p:sp>
      <p:grpSp>
        <p:nvGrpSpPr>
          <p:cNvPr id="611340" name="Group 12"/>
          <p:cNvGrpSpPr>
            <a:grpSpLocks/>
          </p:cNvGrpSpPr>
          <p:nvPr/>
        </p:nvGrpSpPr>
        <p:grpSpPr bwMode="auto">
          <a:xfrm>
            <a:off x="2133600" y="2589214"/>
            <a:ext cx="1143000" cy="566737"/>
            <a:chOff x="1200" y="1248"/>
            <a:chExt cx="720" cy="357"/>
          </a:xfrm>
        </p:grpSpPr>
        <p:pic>
          <p:nvPicPr>
            <p:cNvPr id="611341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1342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78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5"/>
    </mc:Choice>
    <mc:Fallback>
      <p:transition spd="slow" advTm="8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61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1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1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1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113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B05A5-9A73-4696-8213-A62F6F32304E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62178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20.1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Local login</a:t>
            </a:r>
          </a:p>
        </p:txBody>
      </p:sp>
      <p:sp>
        <p:nvSpPr>
          <p:cNvPr id="562179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0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1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2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3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4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2185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6218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692275"/>
            <a:ext cx="5237163" cy="277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2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30"/>
    </mc:Choice>
    <mc:Fallback>
      <p:transition spd="slow" advTm="168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4C4CCB-A42A-4BC3-9DB1-66B6570CB08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64226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20.2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Remote login</a:t>
            </a:r>
          </a:p>
        </p:txBody>
      </p:sp>
      <p:sp>
        <p:nvSpPr>
          <p:cNvPr id="564227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29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30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31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32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4233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642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4" y="1992314"/>
            <a:ext cx="8967787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58"/>
    </mc:Choice>
    <mc:Fallback>
      <p:transition spd="slow" advTm="77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A8853-5A2E-43BA-9B40-67ADA2A22D33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566274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20.3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Concept of NVT</a:t>
            </a:r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76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77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78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79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80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6281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662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552700"/>
            <a:ext cx="84010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8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78"/>
    </mc:Choice>
    <mc:Fallback>
      <p:transition spd="slow" advTm="105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9DC80A-EA30-4C0F-B131-3E91851654F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68322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20.4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Format of data and control characters</a:t>
            </a:r>
          </a:p>
        </p:txBody>
      </p:sp>
      <p:sp>
        <p:nvSpPr>
          <p:cNvPr id="568323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4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5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6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7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8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68329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6833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3390900"/>
            <a:ext cx="74231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0"/>
    </mc:Choice>
    <mc:Fallback>
      <p:transition spd="slow" advTm="5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6.8|6.2|18.2|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|1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280</Words>
  <Application>Microsoft Office PowerPoint</Application>
  <PresentationFormat>Widescreen</PresentationFormat>
  <Paragraphs>74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Unicode MS</vt:lpstr>
      <vt:lpstr>Arial</vt:lpstr>
      <vt:lpstr>Calibri</vt:lpstr>
      <vt:lpstr>Calibri Light</vt:lpstr>
      <vt:lpstr>Times</vt:lpstr>
      <vt:lpstr>Times New Roman</vt:lpstr>
      <vt:lpstr>Wingdings</vt:lpstr>
      <vt:lpstr>Office Theme</vt:lpstr>
      <vt:lpstr>PowerPoint Presentation</vt:lpstr>
      <vt:lpstr>OBJECTIVES: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MAHE</cp:lastModifiedBy>
  <cp:revision>6</cp:revision>
  <dcterms:created xsi:type="dcterms:W3CDTF">2020-04-22T10:21:58Z</dcterms:created>
  <dcterms:modified xsi:type="dcterms:W3CDTF">2020-04-22T11:59:06Z</dcterms:modified>
</cp:coreProperties>
</file>